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4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65" r:id="rId10"/>
    <p:sldId id="263" r:id="rId11"/>
  </p:sldIdLst>
  <p:sldSz cx="12192000" cy="6858000"/>
  <p:notesSz cx="6858000" cy="9144000"/>
  <p:defaultTextStyle>
    <a:defPPr>
      <a:defRPr lang="pl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C4C6"/>
    <a:srgbClr val="F1ABA0"/>
    <a:srgbClr val="FFDD04"/>
    <a:srgbClr val="E8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7"/>
    <p:restoredTop sz="94719"/>
  </p:normalViewPr>
  <p:slideViewPr>
    <p:cSldViewPr snapToGrid="0">
      <p:cViewPr varScale="1">
        <p:scale>
          <a:sx n="148" d="100"/>
          <a:sy n="148" d="100"/>
        </p:scale>
        <p:origin x="8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4FB45-9318-9B4E-ACB1-E142D115F69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4CA59-9B9A-4B40-9B26-66BA9841F4EA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385616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5D8921-6D94-14C0-9009-B976B6C15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BA7D3B1-80AB-D99F-0884-D7702526A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0BB4D07-0DB3-B7E2-3A1A-D584BD359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62323D-9B5C-E1DB-CB43-5124C37D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E651D5-CC06-23EA-9EAB-649DE31F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76718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DAEFA6-C7E5-0D84-476A-D8D98CC0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9DA239E-622F-49CC-B61C-7B727ED34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951D1A-3500-92FC-4DA6-E62B4308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721166-9DE6-4B70-FAC6-81F8C363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FBD1B0-658C-5E3A-696B-44CE736B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3801346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4A60F3A-2263-FA14-0AB8-72941897C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0E4D1CC-EA94-307C-1F89-CD8C10C06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FE815D-072C-AB2F-78D9-1BD772B87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FDEDC7-70B2-7262-B7CA-B0C83C2E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ED1AF2-ADBE-7F4B-E40D-FA1C7A2D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3209484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B95DE7-249E-B5ED-5E50-A9E615CE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FB6FCF-75BB-5385-94FD-06528E051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FEE72E-493D-F06C-2356-26E54FDA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EA3B1F-15CD-16F5-6F06-3D859C27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6B3066-EC86-E3CA-1D71-90C8F55C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82422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8D7356-7ABF-DDDC-83E2-4359F0E3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4C674D-C972-70A1-2361-D174EA698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A18F15-8F3B-ACD4-4E86-C43144C0B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C1EC5CD-9EB0-7A72-1F6F-C2B9195DB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32E8E7-DE51-6D78-41B1-8CED1021C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202511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3BFBC-DEBE-944F-BAC2-B65E105EF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5CE5BE-199C-8D7C-8628-FD3D9A214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1D84387-1DEB-C149-B632-1760AEB4C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8A7B797-A6BC-BC15-5C82-A017D81A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E75642E-D485-0195-46A4-DB2060DA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333F3CE-EB87-8807-F625-EF0294AD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282809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206D48-6E48-0B1F-BB4D-372BBE53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A4E8228-A866-5DF0-BC22-88BEEE67C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B6363FA-8575-1B9E-8A04-D8C3E8576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481A4D5-E841-8D57-6DA6-4CA22157D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E028DF1-9B71-ABF5-2820-6E602B29C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6FFD682-9319-BB2F-1086-09B1D2B3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C64E5B4-1E4E-E6C3-F149-30D60195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572FF7B-1800-AE4B-F8F0-FB182D01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228712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A36820-7EFA-FE7B-AEA6-AE6D1CA0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A8EAA12-D59A-B922-5EE4-AF3F9679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FC13875-8163-8155-8A4F-3ABAD845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30C3EB6-A2F3-BFE0-373E-761C4F841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590710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B155615-FEDB-1B0C-72E9-EADDF636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57DAA85-B595-63C9-7784-413E07304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95839BD-39AD-0003-C74B-DB03CCC2D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81122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346AA2-3E4E-0AB8-40BF-28525130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058219-307D-D431-4F61-EA8E7BAF3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09AD68-9B6E-2AE1-882E-DFE7A80CD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393D9DB-E3AD-5F39-5879-69EE15A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D0B5D85-644A-256D-4FA0-5542D1B2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A33F582-2722-AA32-2DF6-6E9EC08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72568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6CAD49-9EFA-7074-109A-25262D8D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9482232-417B-CFCF-CD1B-3A5299DDCE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7A3C9C0-B9F2-A5D4-D9C4-9DABC442B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1E4A8CE-628F-338C-2023-52B5E6143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4611013-BF61-7832-5D78-10B00C7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9B3DF72-1B51-F3C8-3A60-21C45E0FC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93189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ADE40E7-1E25-CF92-EC0E-72398B690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8FB309E-6292-0072-DA22-F01183185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1A9C01-DA9A-D223-78FA-AD1390485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3A9050-FB9C-D842-8240-2B56C5F22472}" type="datetimeFigureOut">
              <a:rPr lang="pl-GB" smtClean="0"/>
              <a:t>09/07/2024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C042497-795D-D1DA-3059-34101EBBA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3EB130-16A6-9625-62B8-4196F7B66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AFAA64-9378-BC4B-8A2B-9904DF222E2D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50045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60A2C258-405D-EE5C-D876-824EFE554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4" t="40888" r="10358" b="23725"/>
          <a:stretch/>
        </p:blipFill>
        <p:spPr>
          <a:xfrm>
            <a:off x="0" y="0"/>
            <a:ext cx="12229607" cy="6858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160C2B7-85DC-DA21-F14B-9F3F9068C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185"/>
          <a:stretch/>
        </p:blipFill>
        <p:spPr>
          <a:xfrm>
            <a:off x="-1" y="4636169"/>
            <a:ext cx="12229607" cy="222183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CFC2CC1-338C-C89D-4710-A19E90AE7D4A}"/>
              </a:ext>
            </a:extLst>
          </p:cNvPr>
          <p:cNvSpPr txBox="1"/>
          <p:nvPr/>
        </p:nvSpPr>
        <p:spPr>
          <a:xfrm>
            <a:off x="-426720" y="5145675"/>
            <a:ext cx="1261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Acumin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  <a:r>
              <a:rPr lang="pl-GB" sz="3200" dirty="0">
                <a:solidFill>
                  <a:schemeClr val="bg1"/>
                </a:solidFill>
                <a:latin typeface="Acumin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ATERIAŁY PRASOWE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641D382-7553-9221-D494-0D2794E323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383" y="2617245"/>
            <a:ext cx="5856514" cy="250626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BF74DA1-DDFE-C084-5597-B759AFF12D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077" y="5786933"/>
            <a:ext cx="1191126" cy="81271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4263F0B-9685-8339-5366-F0DD280BE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51401" y="-3092451"/>
            <a:ext cx="747509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4104205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6F9FFE6E-25FF-A60F-298E-A60B0FF04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6" r="146" b="524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127">
            <a:extLst>
              <a:ext uri="{FF2B5EF4-FFF2-40B4-BE49-F238E27FC236}">
                <a16:creationId xmlns:a16="http://schemas.microsoft.com/office/drawing/2014/main" id="{CDC0F0AC-C3B7-6B71-8F96-92A6FAF0F0D4}"/>
              </a:ext>
            </a:extLst>
          </p:cNvPr>
          <p:cNvSpPr/>
          <p:nvPr/>
        </p:nvSpPr>
        <p:spPr>
          <a:xfrm rot="16200000">
            <a:off x="2666999" y="-2667001"/>
            <a:ext cx="6858001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27000"/>
                </a:srgbClr>
              </a:gs>
              <a:gs pos="59000">
                <a:srgbClr val="000000">
                  <a:alpha val="48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Rectangle 127">
            <a:extLst>
              <a:ext uri="{FF2B5EF4-FFF2-40B4-BE49-F238E27FC236}">
                <a16:creationId xmlns:a16="http://schemas.microsoft.com/office/drawing/2014/main" id="{2DB29ADE-5B51-86DF-5B86-44F5231C1971}"/>
              </a:ext>
            </a:extLst>
          </p:cNvPr>
          <p:cNvSpPr/>
          <p:nvPr/>
        </p:nvSpPr>
        <p:spPr>
          <a:xfrm rot="16200000">
            <a:off x="2667000" y="-2667001"/>
            <a:ext cx="6858001" cy="12192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27000"/>
                </a:srgbClr>
              </a:gs>
              <a:gs pos="59000">
                <a:srgbClr val="000000">
                  <a:alpha val="48000"/>
                </a:srgbClr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A19BF88-E8CB-00BF-E3B3-99CA12228224}"/>
              </a:ext>
            </a:extLst>
          </p:cNvPr>
          <p:cNvSpPr txBox="1"/>
          <p:nvPr/>
        </p:nvSpPr>
        <p:spPr>
          <a:xfrm>
            <a:off x="534161" y="2243207"/>
            <a:ext cx="111236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pl-PL" sz="18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umin Pro" panose="020B0504020202020204" pitchFamily="34" charset="0"/>
              </a:rPr>
              <a:t>Outfilm to serwis VOD w całości poświęcony kinu LGBTQI+. To jedyna w Polsce </a:t>
            </a:r>
            <a:r>
              <a:rPr kumimoji="0" lang="pl-PL" sz="180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umin Pro" panose="020B0504020202020204" pitchFamily="34" charset="0"/>
              </a:rPr>
              <a:t>platofrma</a:t>
            </a:r>
            <a:r>
              <a:rPr kumimoji="0" lang="pl-PL" sz="18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umin Pro" panose="020B0504020202020204" pitchFamily="34" charset="0"/>
              </a:rPr>
              <a:t> z filmami i serialami specjalizująca się w gatunku kina </a:t>
            </a:r>
            <a:r>
              <a:rPr kumimoji="0" lang="pl-PL" sz="180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umin Pro" panose="020B0504020202020204" pitchFamily="34" charset="0"/>
              </a:rPr>
              <a:t>queerowego</a:t>
            </a:r>
            <a:r>
              <a:rPr kumimoji="0" lang="pl-PL" sz="18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umin Pro" panose="020B0504020202020204" pitchFamily="34" charset="0"/>
              </a:rPr>
              <a:t>. Outfilm oferuje starannie wyselekcjonowaną kolekcję inspirujących, pobudzających do myślenia filmów, dokumentów i seriali, które odzwierciedlają różnorodność społeczności LGBTQI+ w Polsce. Dotykając kwestii praw osób LGBTQI+, Outfilm jest katalizatorem pozytywnych zmian społecznych. Poprzez prezentację trudnych tematów,</a:t>
            </a:r>
          </a:p>
          <a:p>
            <a:pPr algn="just">
              <a:defRPr/>
            </a:pPr>
            <a:r>
              <a:rPr kumimoji="0" lang="pl-PL" sz="18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umin Pro" panose="020B0504020202020204" pitchFamily="34" charset="0"/>
              </a:rPr>
              <a:t>platforma łamie bariery i rozwija empatię wśród widzów.</a:t>
            </a:r>
          </a:p>
          <a:p>
            <a:pPr algn="just">
              <a:defRPr/>
            </a:pPr>
            <a:endParaRPr lang="pl-PL" dirty="0">
              <a:solidFill>
                <a:schemeClr val="bg1"/>
              </a:solidFill>
              <a:latin typeface="Acumin Pro" panose="020B05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7ACA317-3248-2BAD-BA30-BCB23BC77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60" y="1095594"/>
            <a:ext cx="4069374" cy="7798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6643336-9A53-37E4-E429-AD431338893B}"/>
              </a:ext>
            </a:extLst>
          </p:cNvPr>
          <p:cNvSpPr txBox="1"/>
          <p:nvPr/>
        </p:nvSpPr>
        <p:spPr>
          <a:xfrm>
            <a:off x="534160" y="4042968"/>
            <a:ext cx="946937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Acumin Pro" panose="020B0504020202020204" pitchFamily="34" charset="0"/>
              </a:rPr>
              <a:t>KONTAKT Z MEDIAMI: </a:t>
            </a:r>
          </a:p>
          <a:p>
            <a:r>
              <a:rPr lang="pl-PL" dirty="0">
                <a:solidFill>
                  <a:schemeClr val="bg1"/>
                </a:solidFill>
                <a:latin typeface="Acumin Pro" panose="020B0504020202020204" pitchFamily="34" charset="0"/>
              </a:rPr>
              <a:t>Łukasz Wysocki</a:t>
            </a:r>
            <a:br>
              <a:rPr lang="pl-PL" dirty="0">
                <a:solidFill>
                  <a:schemeClr val="bg1"/>
                </a:solidFill>
                <a:latin typeface="Acumin Pro" panose="020B0504020202020204" pitchFamily="34" charset="0"/>
              </a:rPr>
            </a:br>
            <a:r>
              <a:rPr lang="pl-PL" dirty="0" err="1">
                <a:solidFill>
                  <a:schemeClr val="bg1"/>
                </a:solidFill>
                <a:latin typeface="Acumin Pro" panose="020B0504020202020204" pitchFamily="34" charset="0"/>
              </a:rPr>
              <a:t>Director</a:t>
            </a:r>
            <a:r>
              <a:rPr lang="pl-PL" dirty="0">
                <a:solidFill>
                  <a:schemeClr val="bg1"/>
                </a:solidFill>
                <a:latin typeface="Acumin Pro" panose="020B0504020202020204" pitchFamily="34" charset="0"/>
              </a:rPr>
              <a:t> Marketing &amp; Business Development</a:t>
            </a:r>
          </a:p>
          <a:p>
            <a:r>
              <a:rPr lang="pl-PL" dirty="0">
                <a:solidFill>
                  <a:schemeClr val="bg1"/>
                </a:solidFill>
                <a:latin typeface="Acumin Pro" panose="020B0504020202020204" pitchFamily="34" charset="0"/>
              </a:rPr>
              <a:t>m. +48 572 272 194 | e. </a:t>
            </a:r>
            <a:r>
              <a:rPr lang="pl-PL" dirty="0" err="1">
                <a:solidFill>
                  <a:schemeClr val="bg1"/>
                </a:solidFill>
                <a:latin typeface="Acumin Pro" panose="020B0504020202020204" pitchFamily="34" charset="0"/>
              </a:rPr>
              <a:t>wysocki@out.tv</a:t>
            </a:r>
            <a:endParaRPr lang="pl-PL" dirty="0">
              <a:solidFill>
                <a:schemeClr val="bg1"/>
              </a:solidFill>
              <a:latin typeface="Acumin Pro" panose="020B0504020202020204" pitchFamily="34" charset="0"/>
            </a:endParaRPr>
          </a:p>
          <a:p>
            <a:endParaRPr lang="pl-PL" dirty="0">
              <a:solidFill>
                <a:schemeClr val="bg1"/>
              </a:solidFill>
              <a:latin typeface="Acumin Pro" panose="020B0504020202020204" pitchFamily="34" charset="0"/>
            </a:endParaRPr>
          </a:p>
          <a:p>
            <a:r>
              <a:rPr lang="pl-PL" dirty="0">
                <a:solidFill>
                  <a:schemeClr val="bg1"/>
                </a:solidFill>
                <a:latin typeface="Acumin Pro" panose="020B0504020202020204" pitchFamily="34" charset="0"/>
              </a:rPr>
              <a:t>OUTTV MEDIA BV</a:t>
            </a:r>
            <a:br>
              <a:rPr lang="pl-PL" dirty="0">
                <a:solidFill>
                  <a:schemeClr val="bg1"/>
                </a:solidFill>
                <a:latin typeface="Acumin Pro" panose="020B0504020202020204" pitchFamily="34" charset="0"/>
              </a:rPr>
            </a:br>
            <a:r>
              <a:rPr lang="pl-PL" dirty="0">
                <a:solidFill>
                  <a:schemeClr val="bg1"/>
                </a:solidFill>
                <a:latin typeface="Acumin Pro" panose="020B0504020202020204" pitchFamily="34" charset="0"/>
              </a:rPr>
              <a:t>TONGARIRO RELEASING SP. Z O.O.</a:t>
            </a:r>
          </a:p>
          <a:p>
            <a:r>
              <a:rPr lang="pl-PL" dirty="0">
                <a:solidFill>
                  <a:schemeClr val="bg1"/>
                </a:solidFill>
                <a:latin typeface="Acumin Pro" panose="020B0504020202020204" pitchFamily="34" charset="0"/>
              </a:rPr>
              <a:t>Wrocławska 2, 61-838 Poznań</a:t>
            </a:r>
          </a:p>
        </p:txBody>
      </p:sp>
    </p:spTree>
    <p:extLst>
      <p:ext uri="{BB962C8B-B14F-4D97-AF65-F5344CB8AC3E}">
        <p14:creationId xmlns:p14="http://schemas.microsoft.com/office/powerpoint/2010/main" val="197795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8D179CC6-4A11-A951-1203-0A200F0EFA60}"/>
              </a:ext>
            </a:extLst>
          </p:cNvPr>
          <p:cNvSpPr/>
          <p:nvPr/>
        </p:nvSpPr>
        <p:spPr>
          <a:xfrm>
            <a:off x="0" y="6927"/>
            <a:ext cx="12192000" cy="6851073"/>
          </a:xfrm>
          <a:prstGeom prst="rect">
            <a:avLst/>
          </a:prstGeom>
          <a:solidFill>
            <a:srgbClr val="F1ABA0"/>
          </a:solidFill>
          <a:ln>
            <a:solidFill>
              <a:srgbClr val="F1AB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GB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9638F72-34F2-322D-9EC8-0ACB638CAF3E}"/>
              </a:ext>
            </a:extLst>
          </p:cNvPr>
          <p:cNvSpPr txBox="1"/>
          <p:nvPr/>
        </p:nvSpPr>
        <p:spPr>
          <a:xfrm>
            <a:off x="0" y="3275466"/>
            <a:ext cx="121920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atin typeface="Acumin Pro" panose="020B0504020202020204" pitchFamily="34" charset="0"/>
              </a:rPr>
              <a:t>[</a:t>
            </a:r>
            <a:r>
              <a:rPr lang="pl-PL" sz="2400" b="1" dirty="0">
                <a:effectLst/>
                <a:latin typeface="Acumin Pro" panose="020B0504020202020204" pitchFamily="34" charset="0"/>
              </a:rPr>
              <a:t>TO KALOKAIRI TIS KARMEN]</a:t>
            </a:r>
          </a:p>
          <a:p>
            <a:pPr algn="ctr"/>
            <a:r>
              <a:rPr lang="pl-PL" sz="1000" b="1" dirty="0">
                <a:effectLst/>
                <a:latin typeface="Acumin Pro" panose="020B0504020202020204" pitchFamily="34" charset="0"/>
              </a:rPr>
              <a:t> </a:t>
            </a:r>
          </a:p>
          <a:p>
            <a:pPr algn="ctr"/>
            <a:endParaRPr lang="pl-PL" sz="1200" dirty="0">
              <a:effectLst/>
              <a:latin typeface="Acumin Pro" panose="020B0504020202020204" pitchFamily="34" charset="0"/>
            </a:endParaRPr>
          </a:p>
          <a:p>
            <a:pPr algn="ctr"/>
            <a:r>
              <a:rPr lang="pl-PL" sz="3200" b="1" dirty="0">
                <a:solidFill>
                  <a:srgbClr val="FFDB00"/>
                </a:solidFill>
                <a:effectLst/>
                <a:latin typeface="Acumin Pro" panose="020B0504020202020204" pitchFamily="34" charset="0"/>
              </a:rPr>
              <a:t>FILM ZACHARIASA MAVROEIDISA</a:t>
            </a:r>
          </a:p>
          <a:p>
            <a:pPr algn="ctr"/>
            <a:br>
              <a:rPr lang="pl-PL" sz="1600" b="1" dirty="0">
                <a:solidFill>
                  <a:srgbClr val="FFDB00"/>
                </a:solidFill>
                <a:effectLst/>
                <a:latin typeface="Acumin Pro" panose="020B0504020202020204" pitchFamily="34" charset="0"/>
              </a:rPr>
            </a:br>
            <a:r>
              <a:rPr lang="pl-PL" sz="1600" b="1" dirty="0">
                <a:effectLst/>
                <a:latin typeface="Acumin Pro" panose="020B0504020202020204" pitchFamily="34" charset="0"/>
              </a:rPr>
              <a:t>OBSADA: YORGOS TSIANTOULAS, ANDREAS LAMPROPOULOS, NIKOLAS MIHAS, </a:t>
            </a:r>
            <a:endParaRPr lang="pl-PL" sz="1600" dirty="0">
              <a:effectLst/>
              <a:latin typeface="Acumin Pro" panose="020B0504020202020204" pitchFamily="34" charset="0"/>
            </a:endParaRPr>
          </a:p>
          <a:p>
            <a:pPr algn="ctr"/>
            <a:r>
              <a:rPr lang="pl-PL" sz="1600" b="1" dirty="0">
                <a:effectLst/>
                <a:latin typeface="Acumin Pro" panose="020B0504020202020204" pitchFamily="34" charset="0"/>
              </a:rPr>
              <a:t>VASILIS TSIGRISTARIS, ROUBINI VASILAKOPOULOU </a:t>
            </a:r>
          </a:p>
          <a:p>
            <a:pPr algn="ctr"/>
            <a:endParaRPr lang="pl-PL" sz="1600" dirty="0">
              <a:effectLst/>
              <a:latin typeface="Acumin Pro" panose="020B0504020202020204" pitchFamily="34" charset="0"/>
            </a:endParaRPr>
          </a:p>
          <a:p>
            <a:pPr algn="ctr"/>
            <a:r>
              <a:rPr lang="pl-PL" sz="1600" b="1" dirty="0">
                <a:effectLst/>
                <a:latin typeface="Acumin Pro" panose="020B0504020202020204" pitchFamily="34" charset="0"/>
              </a:rPr>
              <a:t>KOMEDIA / 106 MIN</a:t>
            </a:r>
          </a:p>
          <a:p>
            <a:pPr algn="ctr"/>
            <a:r>
              <a:rPr lang="pl-PL" sz="1600" b="1" dirty="0">
                <a:effectLst/>
                <a:latin typeface="Acumin Pro" panose="020B0504020202020204" pitchFamily="34" charset="0"/>
              </a:rPr>
              <a:t>GRECJA  / 2023</a:t>
            </a:r>
          </a:p>
          <a:p>
            <a:pPr algn="ctr"/>
            <a:r>
              <a:rPr lang="pl-PL" sz="1600" b="1" dirty="0">
                <a:latin typeface="Acumin Pro" panose="020B0504020202020204" pitchFamily="34" charset="0"/>
              </a:rPr>
              <a:t>JĘZYK: GRECKI</a:t>
            </a:r>
            <a:endParaRPr lang="pl-PL" sz="1600" b="1" dirty="0">
              <a:effectLst/>
              <a:latin typeface="Acumin Pro" panose="020B05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CDAEF1B-3056-8B47-BA7F-15E746C1CB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743" y="843323"/>
            <a:ext cx="5856514" cy="25062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B18FE39-0D64-E2A4-0BEF-E310DFAA69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989" y="289717"/>
            <a:ext cx="944463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4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DE13A006-DD4C-72C1-4FFC-6CD4A7053BA6}"/>
              </a:ext>
            </a:extLst>
          </p:cNvPr>
          <p:cNvSpPr/>
          <p:nvPr/>
        </p:nvSpPr>
        <p:spPr>
          <a:xfrm>
            <a:off x="0" y="6927"/>
            <a:ext cx="12192000" cy="6851073"/>
          </a:xfrm>
          <a:prstGeom prst="rect">
            <a:avLst/>
          </a:prstGeom>
          <a:solidFill>
            <a:srgbClr val="F1ABA0"/>
          </a:solidFill>
          <a:ln>
            <a:solidFill>
              <a:srgbClr val="F1AB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GB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9638F72-34F2-322D-9EC8-0ACB638CAF3E}"/>
              </a:ext>
            </a:extLst>
          </p:cNvPr>
          <p:cNvSpPr txBox="1"/>
          <p:nvPr/>
        </p:nvSpPr>
        <p:spPr>
          <a:xfrm>
            <a:off x="6903244" y="1203210"/>
            <a:ext cx="3236912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00" b="1" dirty="0">
                <a:effectLst/>
                <a:latin typeface="Acumin Pro" panose="020B0504020202020204" pitchFamily="34" charset="0"/>
              </a:rPr>
              <a:t> </a:t>
            </a:r>
          </a:p>
          <a:p>
            <a:pPr algn="ctr"/>
            <a:endParaRPr lang="pl-PL" sz="1200" dirty="0">
              <a:effectLst/>
              <a:latin typeface="Acumin Pro" panose="020B0504020202020204" pitchFamily="34" charset="0"/>
            </a:endParaRPr>
          </a:p>
          <a:p>
            <a:r>
              <a:rPr lang="pl-PL" sz="4500" b="1" dirty="0">
                <a:solidFill>
                  <a:srgbClr val="FFDB00"/>
                </a:solidFill>
                <a:effectLst/>
                <a:latin typeface="Acumin Pro" panose="020B0504020202020204" pitchFamily="34" charset="0"/>
              </a:rPr>
              <a:t>SYNOPSIS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8A50A6E-6047-8ECB-CD45-FE740B03B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09" r="36360"/>
          <a:stretch/>
        </p:blipFill>
        <p:spPr>
          <a:xfrm>
            <a:off x="381000" y="289717"/>
            <a:ext cx="6056313" cy="625167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86F6E07-C28E-A98A-4DA4-82B73EE1A4EE}"/>
              </a:ext>
            </a:extLst>
          </p:cNvPr>
          <p:cNvSpPr txBox="1"/>
          <p:nvPr/>
        </p:nvSpPr>
        <p:spPr>
          <a:xfrm>
            <a:off x="6903244" y="2326594"/>
            <a:ext cx="482282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0" i="0" u="none" strike="noStrike" dirty="0">
                <a:solidFill>
                  <a:srgbClr val="2E2E2E"/>
                </a:solidFill>
                <a:effectLst/>
                <a:latin typeface="Acumin Pro" panose="020B0504020202020204" pitchFamily="34" charset="0"/>
              </a:rPr>
              <a:t>Demos i </a:t>
            </a:r>
            <a:r>
              <a:rPr lang="pl-PL" sz="1600" b="0" i="0" u="none" strike="noStrike" dirty="0" err="1">
                <a:solidFill>
                  <a:srgbClr val="2E2E2E"/>
                </a:solidFill>
                <a:effectLst/>
                <a:latin typeface="Acumin Pro" panose="020B0504020202020204" pitchFamily="34" charset="0"/>
              </a:rPr>
              <a:t>Nikitas</a:t>
            </a:r>
            <a:r>
              <a:rPr lang="pl-PL" sz="1600" b="0" i="0" u="none" strike="noStrike" dirty="0">
                <a:solidFill>
                  <a:srgbClr val="2E2E2E"/>
                </a:solidFill>
                <a:effectLst/>
                <a:latin typeface="Acumin Pro" panose="020B0504020202020204" pitchFamily="34" charset="0"/>
              </a:rPr>
              <a:t> to dwóch najlepszych przyjaciół, którzy od lat próbują rozwijać swoje aktorskie kariery. Jako geje muszą przy tym zmagać się ze stereotypami na temat tego, jak są postrzegani i do jakich ról pasują. </a:t>
            </a:r>
            <a:r>
              <a:rPr lang="pl-PL" sz="1600" b="0" i="0" u="none" strike="noStrike" dirty="0" err="1">
                <a:solidFill>
                  <a:srgbClr val="2E2E2E"/>
                </a:solidFill>
                <a:effectLst/>
                <a:latin typeface="Acumin Pro" panose="020B0504020202020204" pitchFamily="34" charset="0"/>
              </a:rPr>
              <a:t>Nikitas</a:t>
            </a:r>
            <a:r>
              <a:rPr lang="pl-PL" sz="1600" b="0" i="0" u="none" strike="noStrike" dirty="0">
                <a:solidFill>
                  <a:srgbClr val="2E2E2E"/>
                </a:solidFill>
                <a:effectLst/>
                <a:latin typeface="Acumin Pro" panose="020B0504020202020204" pitchFamily="34" charset="0"/>
              </a:rPr>
              <a:t> ma tego dość i postanawia napisać scenariusz i wyreżyserować własny film. Rodzaj </a:t>
            </a:r>
            <a:r>
              <a:rPr lang="pl-PL" sz="1600" b="0" i="0" u="none" strike="noStrike" dirty="0" err="1">
                <a:solidFill>
                  <a:srgbClr val="2E2E2E"/>
                </a:solidFill>
                <a:effectLst/>
                <a:latin typeface="Acumin Pro" panose="020B0504020202020204" pitchFamily="34" charset="0"/>
              </a:rPr>
              <a:t>queerowej</a:t>
            </a:r>
            <a:r>
              <a:rPr lang="pl-PL" sz="1600" b="0" i="0" u="none" strike="noStrike" dirty="0">
                <a:solidFill>
                  <a:srgbClr val="2E2E2E"/>
                </a:solidFill>
                <a:effectLst/>
                <a:latin typeface="Acumin Pro" panose="020B0504020202020204" pitchFamily="34" charset="0"/>
              </a:rPr>
              <a:t> komedii romantycznej, o jakiej sam zawsze marzył. Razem ze swoim przyjacielem zaczyna nad nim pracę, omawiając kolejne perypetie bohaterów na plaży dla nudystów, w upalne, kipiące erotyzmem greckie lato. Ich zabawne przygody sprawiają, że fikcja zaczyna mieszać się z rzeczywistością w zaskakujący sposób.</a:t>
            </a:r>
            <a:endParaRPr lang="pl-GB" sz="1600" dirty="0">
              <a:latin typeface="Acumin Pro" panose="020B05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8818115-2780-ECC4-1153-E7217C0EA9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989" y="289717"/>
            <a:ext cx="944463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1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>
            <a:extLst>
              <a:ext uri="{FF2B5EF4-FFF2-40B4-BE49-F238E27FC236}">
                <a16:creationId xmlns:a16="http://schemas.microsoft.com/office/drawing/2014/main" id="{48DAF76E-0488-2BDA-FECB-B41BAD47F36F}"/>
              </a:ext>
            </a:extLst>
          </p:cNvPr>
          <p:cNvSpPr/>
          <p:nvPr/>
        </p:nvSpPr>
        <p:spPr>
          <a:xfrm>
            <a:off x="0" y="6927"/>
            <a:ext cx="12192000" cy="6851073"/>
          </a:xfrm>
          <a:prstGeom prst="rect">
            <a:avLst/>
          </a:prstGeom>
          <a:solidFill>
            <a:srgbClr val="F1ABA0"/>
          </a:solidFill>
          <a:ln>
            <a:solidFill>
              <a:srgbClr val="F1AB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GB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41C5E3A-29E4-0F54-D65A-B6514B5B8AC1}"/>
              </a:ext>
            </a:extLst>
          </p:cNvPr>
          <p:cNvSpPr txBox="1"/>
          <p:nvPr/>
        </p:nvSpPr>
        <p:spPr>
          <a:xfrm>
            <a:off x="166182" y="428469"/>
            <a:ext cx="52160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FFDD04"/>
                </a:solidFill>
                <a:effectLst/>
                <a:uLnTx/>
                <a:uFillTx/>
                <a:latin typeface="Acumin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KOMENTARZ REŻYSERA</a:t>
            </a:r>
            <a:endParaRPr lang="pl-PL" sz="1200" b="0" i="1" u="none" strike="noStrike" dirty="0">
              <a:solidFill>
                <a:srgbClr val="0D0D0D"/>
              </a:solidFill>
              <a:effectLst/>
              <a:latin typeface="Acumin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43AC54-297F-E3FB-382C-329EC8B6DC5E}"/>
              </a:ext>
            </a:extLst>
          </p:cNvPr>
          <p:cNvSpPr txBox="1"/>
          <p:nvPr/>
        </p:nvSpPr>
        <p:spPr>
          <a:xfrm>
            <a:off x="166182" y="1997549"/>
            <a:ext cx="2848224" cy="4893647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algn="just"/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Lato z Carmen to </a:t>
            </a:r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bezkompromisowa i dumnie gejowska komedia, która ukazuje przyjaźnie między gejami – złożony i wielowymiarowy rodzaj relacji, który rzadko odgrywa główną rolę w filmach.</a:t>
            </a:r>
          </a:p>
          <a:p>
            <a:pPr algn="just"/>
            <a:endParaRPr lang="pl-PL" sz="1200" b="0" i="0" u="none" strike="noStrike" dirty="0">
              <a:solidFill>
                <a:srgbClr val="000000"/>
              </a:solidFill>
              <a:effectLst/>
              <a:latin typeface="Acumin Pro" panose="020B0504020202020204" pitchFamily="34" charset="0"/>
            </a:endParaRPr>
          </a:p>
          <a:p>
            <a:pPr algn="just"/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Demostenes i </a:t>
            </a:r>
            <a:r>
              <a:rPr lang="pl-PL" sz="1200" b="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Nikitas</a:t>
            </a:r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, dwaj </a:t>
            </a:r>
            <a:r>
              <a:rPr lang="pl-PL" sz="1200" b="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queerowi</a:t>
            </a:r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 kumple, spędzają dzień na skalistej plaży </a:t>
            </a:r>
            <a:r>
              <a:rPr lang="pl-PL" sz="1200" b="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Limanakia</a:t>
            </a:r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 na południu Aten, będącej ważnym miejscem spotkań społeczności LGBTQI w stolicy Grecji. Otoczeni gejami, nagimi lub nie, opalającymi się lub szukającymi przypadkowego seksu, dwaj przyjaciele wspominają wydarzenia z minionego lata, mając nadzieję przekształcić je w scenariusz pełnometrażowego debiutu </a:t>
            </a:r>
            <a:r>
              <a:rPr lang="pl-PL" sz="1200" b="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Nikitasa</a:t>
            </a:r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. Ich całodzienna debata przeplata się z akcją na skałach niczym z amfiteatru: przyjacielskimi rozmowami, seksem, pokazami mody DIY, odrobiną greckiej muzyki </a:t>
            </a:r>
            <a:r>
              <a:rPr lang="pl-PL" sz="1200" b="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rebetiko</a:t>
            </a:r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 i </a:t>
            </a:r>
            <a:r>
              <a:rPr lang="pl-PL" sz="1200" b="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jointem</a:t>
            </a:r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.</a:t>
            </a:r>
          </a:p>
          <a:p>
            <a:pPr algn="just"/>
            <a:endParaRPr lang="pl-PL" sz="1200" dirty="0">
              <a:solidFill>
                <a:srgbClr val="000000"/>
              </a:solidFill>
              <a:latin typeface="Acumin Pro" panose="020B0504020202020204" pitchFamily="34" charset="0"/>
            </a:endParaRPr>
          </a:p>
          <a:p>
            <a:pPr algn="just"/>
            <a:endParaRPr lang="pl-PL" sz="1200" b="0" i="0" u="none" strike="noStrike" dirty="0">
              <a:solidFill>
                <a:srgbClr val="000000"/>
              </a:solidFill>
              <a:effectLst/>
              <a:latin typeface="Acumin Pro" panose="020B05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7494299-506C-90A1-E343-AFE46D4C86F8}"/>
              </a:ext>
            </a:extLst>
          </p:cNvPr>
          <p:cNvSpPr txBox="1"/>
          <p:nvPr/>
        </p:nvSpPr>
        <p:spPr>
          <a:xfrm>
            <a:off x="3057078" y="1997549"/>
            <a:ext cx="281337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To ożywione tło pokazuje prawdziwe oblicze miejsc „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crusingu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”, które dla społeczności LGBTQI są czymś więcej niż tylko miejscem do nawiązywania romansów. To również bezpieczna przestrzeń, w której można się zaprzyjaźnić, bawić, a nawet pisać scenariusz do filmu fabularnego.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cumin Pro" panose="020B05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Oryginalna ścieżka dźwiękowa filmu tworzy pomost między muzyką barokową a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rebetiko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, popularnym greckim gatunkiem muzycznym, którego symbolem jest instrument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bouzouki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. Połączenie stanowi tutaj brzmienie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bouzouki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, które zaskakująco przypomina barokowy klawesyn. Oba instrumenty grają razem, "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queerując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" tożsamości zarówno barokowej, burżuazyjnej muzyki, jak i ziemskiej, popularnej i macho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rebetiko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. To niekonwencjonalne połączenie ma być alegorią mieszania się grup społecznych, które zachodzi 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w miejscach takich jak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Limanakia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5577B25-F94A-27B2-DA1E-4EB5750BD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5" t="215" r="22512" b="-215"/>
          <a:stretch/>
        </p:blipFill>
        <p:spPr>
          <a:xfrm>
            <a:off x="5969494" y="336136"/>
            <a:ext cx="5847937" cy="625167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BA75E2B-59B6-2296-792A-2DD630796B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814" y="566968"/>
            <a:ext cx="94726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9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3B0978A4-FCEC-BA0C-BE00-1F862580BADA}"/>
              </a:ext>
            </a:extLst>
          </p:cNvPr>
          <p:cNvSpPr/>
          <p:nvPr/>
        </p:nvSpPr>
        <p:spPr>
          <a:xfrm>
            <a:off x="0" y="6927"/>
            <a:ext cx="12192000" cy="6851073"/>
          </a:xfrm>
          <a:prstGeom prst="rect">
            <a:avLst/>
          </a:prstGeom>
          <a:solidFill>
            <a:srgbClr val="F1ABA0"/>
          </a:solidFill>
          <a:ln>
            <a:solidFill>
              <a:srgbClr val="F1AB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GB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43AC54-297F-E3FB-382C-329EC8B6DC5E}"/>
              </a:ext>
            </a:extLst>
          </p:cNvPr>
          <p:cNvSpPr txBox="1"/>
          <p:nvPr/>
        </p:nvSpPr>
        <p:spPr>
          <a:xfrm>
            <a:off x="6346324" y="296182"/>
            <a:ext cx="2848224" cy="6740307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algn="just"/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Lato z Carmen ma strukturę filmu </a:t>
            </a:r>
            <a:b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</a:b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w filmie. Narracja przeskakuje </a:t>
            </a:r>
            <a:b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</a:b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z teraźniejszości na plaży do wydarzeń </a:t>
            </a:r>
            <a:b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</a:b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z sprzed dwóch lat, które rozgrywają się w centrum Aten. Sceny plenerowe </a:t>
            </a:r>
            <a:b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</a:b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z przeszłości ukazują zróżnicowany teren Aten, z całą akcją osadzoną na zewnętrznych schodach wokół licznych wzgórz miasta. Podczas gdy </a:t>
            </a:r>
            <a:b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</a:b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w teraźniejszości bohaterowie biegają po skalistych zboczach plaży, </a:t>
            </a:r>
            <a:b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</a:b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w przeszłości wspinają się i schodzą po schodach w centrum miasta. Ta wspinaczkowa rymowanka abstrakcyjnie łączy dwa czasy narracji, wraz ze wspólnymi trudnościami, z jakimi bohaterowie mierzą się w przeszłości i teraźniejszości.</a:t>
            </a:r>
          </a:p>
          <a:p>
            <a:pPr algn="just"/>
            <a:endParaRPr lang="pl-PL" sz="1200" i="0" u="none" strike="noStrike" dirty="0">
              <a:solidFill>
                <a:srgbClr val="000000"/>
              </a:solidFill>
              <a:effectLst/>
              <a:latin typeface="Acumin Pro" panose="020B0504020202020204" pitchFamily="34" charset="0"/>
            </a:endParaRPr>
          </a:p>
          <a:p>
            <a:pPr algn="just"/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Korzeniem problemów Demostenesa wydaje się być brak miłości, jaką otrzymał od swojej ekscentrycznej matki </a:t>
            </a:r>
            <a:r>
              <a:rPr lang="pl-PL" sz="120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Kate</a:t>
            </a: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. W tym kontekście Carmen pełni funkcję kapitału miłości: Kto najbardziej potrzebuje miłości, dostaje psa. Demostenes często naśladuje postawę </a:t>
            </a:r>
            <a:r>
              <a:rPr lang="pl-PL" sz="120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Kate</a:t>
            </a: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 w stosunku do </a:t>
            </a:r>
            <a:r>
              <a:rPr lang="pl-PL" sz="120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Nikitasa</a:t>
            </a: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. Ta mimikra podkreśla rodzinny aspekt ich przyjaźni, gdzie Demostenes jest matką, a </a:t>
            </a:r>
            <a:r>
              <a:rPr lang="pl-PL" sz="120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Nikitas</a:t>
            </a: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 córką.</a:t>
            </a:r>
          </a:p>
          <a:p>
            <a:pPr algn="just"/>
            <a:endParaRPr lang="pl-PL" sz="1200" i="0" u="none" strike="noStrike" dirty="0">
              <a:solidFill>
                <a:srgbClr val="000000"/>
              </a:solidFill>
              <a:effectLst/>
              <a:latin typeface="Acumin Pro" panose="020B0504020202020204" pitchFamily="34" charset="0"/>
            </a:endParaRPr>
          </a:p>
          <a:p>
            <a:pPr algn="just"/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Scenariusz, nad którym pracują dwaj przyjaciele, jest gorąco oczekiwany przez Jean-Sebastiana, francuskiego</a:t>
            </a:r>
            <a:b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</a:br>
            <a:endParaRPr lang="pl-PL" sz="1200" i="0" u="none" strike="noStrike" dirty="0">
              <a:solidFill>
                <a:srgbClr val="000000"/>
              </a:solidFill>
              <a:effectLst/>
              <a:latin typeface="Acumin Pro" panose="020B0504020202020204" pitchFamily="34" charset="0"/>
            </a:endParaRPr>
          </a:p>
          <a:p>
            <a:pPr algn="just"/>
            <a:endParaRPr lang="pl-PL" sz="1200" b="0" i="0" u="none" strike="noStrike" dirty="0">
              <a:solidFill>
                <a:srgbClr val="000000"/>
              </a:solidFill>
              <a:effectLst/>
              <a:latin typeface="Acumin Pro" panose="020B05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7494299-506C-90A1-E343-AFE46D4C86F8}"/>
              </a:ext>
            </a:extLst>
          </p:cNvPr>
          <p:cNvSpPr txBox="1"/>
          <p:nvPr/>
        </p:nvSpPr>
        <p:spPr>
          <a:xfrm>
            <a:off x="9194548" y="1036252"/>
            <a:ext cx="281337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producenta szukającego możliwości nakręcenia lekkiego, </a:t>
            </a:r>
            <a:r>
              <a:rPr lang="pl-PL" sz="1200" b="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queerowego</a:t>
            </a:r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 filmu niskobudżetowego w Atenach. Gdy dwaj przyjaciele przekształcają wydarzenia z lata w akty i punkty </a:t>
            </a: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zwrotne, jednocześnie badają dramaturgiczne pomysły, które sprawią, że historia spełni wymagania Jean-Sebastiana. Pomysły te widzimy w akcji w retrospekcjach do lata z Carmen. Na przykład, jeśli </a:t>
            </a:r>
            <a:r>
              <a:rPr lang="pl-PL" sz="120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homofobiczny</a:t>
            </a: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, stary mężczyzna w scenariuszu – chory ojciec Demostenesa, nie jest </a:t>
            </a:r>
            <a:r>
              <a:rPr lang="pl-PL" sz="120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queerowy</a:t>
            </a: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 i lekki, dlaczego nie spróbować trzymać go poza kadrem? I tak też się dzieje. Nigdy naprawdę nie widzimy tego starego chorego mężczyzny, chociaż jest on katalizatorem wydarzeń.</a:t>
            </a:r>
          </a:p>
          <a:p>
            <a:pPr algn="l"/>
            <a:endParaRPr lang="pl-PL" sz="1200" i="0" u="none" strike="noStrike" dirty="0">
              <a:solidFill>
                <a:srgbClr val="000000"/>
              </a:solidFill>
              <a:effectLst/>
              <a:latin typeface="Acumin Pro" panose="020B0504020202020204" pitchFamily="34" charset="0"/>
            </a:endParaRPr>
          </a:p>
          <a:p>
            <a:pPr algn="just"/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Podążając za ich pisarskimi burzami mózgów, film daje publiczności wgląd w proces pisania scenariusza. Lato z Carmen  bawi się ze świadomością własnej narracji. Pod koniec filmu widzowie zdają sobie sprawę, że Lato z Carmen opowiada historię swojego własnego powstania, podobnie jak ostateczny zwrot akcji w filmie </a:t>
            </a:r>
            <a:r>
              <a:rPr lang="pl-PL" sz="120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Spike'a</a:t>
            </a: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 </a:t>
            </a:r>
            <a:r>
              <a:rPr lang="pl-PL" sz="1200" i="0" u="none" strike="noStrike" dirty="0" err="1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Jonze'a</a:t>
            </a:r>
            <a:r>
              <a:rPr lang="pl-PL" sz="1200" i="0" u="none" strike="noStrike" dirty="0">
                <a:solidFill>
                  <a:srgbClr val="000000"/>
                </a:solidFill>
                <a:effectLst/>
                <a:latin typeface="Acumin Pro" panose="020B0504020202020204" pitchFamily="34" charset="0"/>
              </a:rPr>
              <a:t> z 2002 roku, „Adaptacja”.</a:t>
            </a:r>
          </a:p>
          <a:p>
            <a:pPr algn="just"/>
            <a:endParaRPr lang="pl-PL" sz="1200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942224D-8E77-A9B5-38FB-AA0E3A058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10" t="524" r="24904" b="-211"/>
          <a:stretch/>
        </p:blipFill>
        <p:spPr>
          <a:xfrm>
            <a:off x="346092" y="293302"/>
            <a:ext cx="5847937" cy="627139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BFA7AB5-D689-E9EE-BFB1-D0B86267B3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989" y="289717"/>
            <a:ext cx="944463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33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40DEE56-82FD-E19A-2F8B-625F3B265493}"/>
              </a:ext>
            </a:extLst>
          </p:cNvPr>
          <p:cNvSpPr/>
          <p:nvPr/>
        </p:nvSpPr>
        <p:spPr>
          <a:xfrm>
            <a:off x="0" y="6927"/>
            <a:ext cx="12192000" cy="6851073"/>
          </a:xfrm>
          <a:prstGeom prst="rect">
            <a:avLst/>
          </a:prstGeom>
          <a:solidFill>
            <a:srgbClr val="F1ABA0"/>
          </a:solidFill>
          <a:ln>
            <a:solidFill>
              <a:srgbClr val="F1AB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GB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A6FB386-CD62-B2A5-ECC9-FE9DA1CAF034}"/>
              </a:ext>
            </a:extLst>
          </p:cNvPr>
          <p:cNvSpPr txBox="1"/>
          <p:nvPr/>
        </p:nvSpPr>
        <p:spPr>
          <a:xfrm>
            <a:off x="9039987" y="1218838"/>
            <a:ext cx="277577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Walcząc o przeniesienie prawdziwego życia na fikcję, dwaj przyjaciele dochodzą do sprzecznych interpretacji działań Demostenesa. To podkreśla temat filmu, którym jest tożsamość, a konkretnie bezcelowość samopoznania. Prawda jest taka, że mądry astrolog miał rację: samopoznanie to nic innego jak wygodne oszukiwanie samego siebie.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Pomysł na film zrodził się z prawdziwych wydarzeń, które miały miejsce w życiu mojego najlepszego przyjaciela i współautora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Xenofondasa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Chalatsisa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. Wszelkie podobieństwa do historii nie są przypadkowe. Tak jak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Nikitas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i Demostenes, my również zmagaliśmy się z przekształceniem prawdziwego życia w fikcję. Wiele z naszych twórczych konfliktów zamieniło się w sceny w scenariuszu, ale co najważniejsze, tak jak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Nikitas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i Demostenes, dzięki pisaniu scenariusza otworzyliśmy nowy rozdział w naszej długotrwałej przyjaźni.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cumin Pro" panose="020B05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FE0CDC0-B105-56D7-CBDD-3F18B969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6" r="13748"/>
          <a:stretch/>
        </p:blipFill>
        <p:spPr>
          <a:xfrm>
            <a:off x="376237" y="294742"/>
            <a:ext cx="8486775" cy="626851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A08ADFE-8AAA-47B4-9FB3-0EC590FA55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989" y="289717"/>
            <a:ext cx="944463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90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A6FB386-CD62-B2A5-ECC9-FE9DA1CAF034}"/>
              </a:ext>
            </a:extLst>
          </p:cNvPr>
          <p:cNvSpPr txBox="1"/>
          <p:nvPr/>
        </p:nvSpPr>
        <p:spPr>
          <a:xfrm>
            <a:off x="9039987" y="1218838"/>
            <a:ext cx="277577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Walcząc o przekształcenie prawdziwego życia w fikcję, dwaj przyjaciele dochodzą do sprzecznych interpretacji działań Demostenesa. To podkreśla temat filmu, którym jest tożsamość, a konkretnie bezcelowość samopoznania. Prawda jest taka, że mądry astrolog miał rację: samopoznanie to nic innego jak wygodne oszukiwanie samego siebie.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Pomysł na film zrodził się z prawdziwych wydarzeń, które miały miejsce w życiu mojego najlepszego przyjaciela i współautora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Xenofondasa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Chalatsisa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Wszelkie podobieństwa do historii nie są przypadkowe. Tak jak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Nikitas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 Demostenes, my również zmagaliśmy się z przekształceniem prawdziwego życia w fikcję. Wiele z naszych twórczych konfliktów zamieniło się w sceny w scenariuszu, ale co najważniejsze, tak jak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Nikitas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 Demostenes, dzięki pisaniu scenariusza otworzyliśmy nowy rozdział w naszej długotrwałej przyjaźni.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A08ADFE-8AAA-47B4-9FB3-0EC590FA55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989" y="289717"/>
            <a:ext cx="944463" cy="64633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D6AA7AF-FE80-77D8-719D-7E238D1C3B76}"/>
              </a:ext>
            </a:extLst>
          </p:cNvPr>
          <p:cNvSpPr/>
          <p:nvPr/>
        </p:nvSpPr>
        <p:spPr>
          <a:xfrm>
            <a:off x="0" y="6927"/>
            <a:ext cx="12192000" cy="6851073"/>
          </a:xfrm>
          <a:prstGeom prst="rect">
            <a:avLst/>
          </a:prstGeom>
          <a:solidFill>
            <a:srgbClr val="F1ABA0"/>
          </a:solidFill>
          <a:ln>
            <a:solidFill>
              <a:srgbClr val="F1AB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GB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BD5091D-2A5E-A418-6878-23E9F97F2E43}"/>
              </a:ext>
            </a:extLst>
          </p:cNvPr>
          <p:cNvSpPr/>
          <p:nvPr/>
        </p:nvSpPr>
        <p:spPr>
          <a:xfrm>
            <a:off x="0" y="0"/>
            <a:ext cx="6624638" cy="6851073"/>
          </a:xfrm>
          <a:prstGeom prst="rect">
            <a:avLst/>
          </a:prstGeom>
          <a:solidFill>
            <a:srgbClr val="B1C4C6"/>
          </a:solidFill>
          <a:ln>
            <a:solidFill>
              <a:srgbClr val="B1C4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GB">
              <a:latin typeface="Acumin Pro" panose="020B050402020202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B35E216-1106-C612-CAB0-45A9E9DC8563}"/>
              </a:ext>
            </a:extLst>
          </p:cNvPr>
          <p:cNvSpPr txBox="1"/>
          <p:nvPr/>
        </p:nvSpPr>
        <p:spPr>
          <a:xfrm>
            <a:off x="293548" y="894173"/>
            <a:ext cx="52160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FFDD04"/>
                </a:solidFill>
                <a:effectLst/>
                <a:uLnTx/>
                <a:uFillTx/>
                <a:latin typeface="Acumin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 REŻYSERZE:</a:t>
            </a:r>
            <a:endParaRPr lang="pl-PL" sz="1200" b="0" i="1" u="none" strike="noStrike" dirty="0">
              <a:solidFill>
                <a:srgbClr val="0D0D0D"/>
              </a:solidFill>
              <a:effectLst/>
              <a:latin typeface="Acumin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3676B8D-A25F-0549-7F14-669495FE9EF2}"/>
              </a:ext>
            </a:extLst>
          </p:cNvPr>
          <p:cNvSpPr txBox="1"/>
          <p:nvPr/>
        </p:nvSpPr>
        <p:spPr>
          <a:xfrm>
            <a:off x="293224" y="1923869"/>
            <a:ext cx="606471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Zacharias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Mavroeidis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studiował architekturę w Salonikach, teatr w Madrycie, scenopisarstwo na Kubie oraz film w Atenach. Jest absolwentem programów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Berlinale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i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Sarajevo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Talents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. Jego debiutancki film fabularny, "THE GUIDE", był wyświetlany na Festiwalu Filmowym w Salonikach oraz na festiwalach filmów LGBTQ na całym świecie. Jego drugi pełnometrażowy film, "DEFUNCT", zdobył nagrody Młodego Jury i Publiczności w Międzynarodowym Konkursie na Festiwalu Filmowym w Salonikach oraz nagrodę dla najlepszego filmu na KINENOVA IFF 2020. Obecnie bierze udział w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Cinekid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Script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Lab, rozwijając swoją pierwszą powieść "NINE LIVES LEFT" jako film animowany dla młodej widowni. Od 2022 roku pełni funkcję Sekretarza Generalnego w Zarządzie Greckiej Akademii Filmowej. Napisał scenariusz do filmu "THE SUMMER WITH CARMEN" razem z debiutującym scenarzystą i najlepszym przyjacielem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Xenofonem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Chalatsisem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. Film zdobył pierwszą nagrodę w Agora-Works In Progress na Festiwalu Filmowym w Salonikach 2022.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C2A9CFE-BD7B-FA2B-F8C0-51C9564B88B8}"/>
              </a:ext>
            </a:extLst>
          </p:cNvPr>
          <p:cNvSpPr txBox="1"/>
          <p:nvPr/>
        </p:nvSpPr>
        <p:spPr>
          <a:xfrm>
            <a:off x="293224" y="4608452"/>
            <a:ext cx="5216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DD04"/>
                </a:solidFill>
                <a:effectLst/>
                <a:uLnTx/>
                <a:uFillTx/>
                <a:latin typeface="Acumin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FILMOGRAFIA:</a:t>
            </a:r>
            <a:endParaRPr lang="pl-PL" sz="3600" b="0" i="1" u="none" strike="noStrike" dirty="0">
              <a:solidFill>
                <a:srgbClr val="0D0D0D"/>
              </a:solidFill>
              <a:effectLst/>
              <a:latin typeface="Acumin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D3C8D40-B79A-3AFB-E732-AD94F4C88DED}"/>
              </a:ext>
            </a:extLst>
          </p:cNvPr>
          <p:cNvSpPr txBox="1"/>
          <p:nvPr/>
        </p:nvSpPr>
        <p:spPr>
          <a:xfrm>
            <a:off x="293224" y="5233823"/>
            <a:ext cx="5509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2023    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Lato z Carmen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(The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Summer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with Carmen)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2019    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Defunct</a:t>
            </a: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cumin Pro" panose="020B05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2018    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Across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her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 Body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(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doc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" panose="020B0504020202020204" pitchFamily="34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cumin Pro" panose="020B050402020202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F974F62-2B7F-E764-746B-6E09A6B90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" b="3443"/>
          <a:stretch/>
        </p:blipFill>
        <p:spPr>
          <a:xfrm>
            <a:off x="7000875" y="289717"/>
            <a:ext cx="4814888" cy="627856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BFC6335-D31B-BFCB-27B4-B7D8EDCF87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814" y="566968"/>
            <a:ext cx="94726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00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40DEE56-82FD-E19A-2F8B-625F3B265493}"/>
              </a:ext>
            </a:extLst>
          </p:cNvPr>
          <p:cNvSpPr/>
          <p:nvPr/>
        </p:nvSpPr>
        <p:spPr>
          <a:xfrm>
            <a:off x="0" y="6927"/>
            <a:ext cx="12192000" cy="6851073"/>
          </a:xfrm>
          <a:prstGeom prst="rect">
            <a:avLst/>
          </a:prstGeom>
          <a:solidFill>
            <a:srgbClr val="F1ABA0"/>
          </a:solidFill>
          <a:ln>
            <a:solidFill>
              <a:srgbClr val="F1AB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GB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4C1E0DE-9523-4F21-3FAC-0615D049ABC9}"/>
              </a:ext>
            </a:extLst>
          </p:cNvPr>
          <p:cNvSpPr txBox="1"/>
          <p:nvPr/>
        </p:nvSpPr>
        <p:spPr>
          <a:xfrm>
            <a:off x="5279886" y="965607"/>
            <a:ext cx="52160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0" i="1" u="none" strike="noStrike" dirty="0">
              <a:solidFill>
                <a:srgbClr val="0D0D0D"/>
              </a:solidFill>
              <a:effectLst/>
              <a:latin typeface="Acumin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6D4DA98-FB24-765D-AECD-6192B4F87E78}"/>
              </a:ext>
            </a:extLst>
          </p:cNvPr>
          <p:cNvSpPr txBox="1"/>
          <p:nvPr/>
        </p:nvSpPr>
        <p:spPr>
          <a:xfrm>
            <a:off x="5937110" y="2135685"/>
            <a:ext cx="5216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DD04"/>
                </a:solidFill>
                <a:effectLst/>
                <a:uLnTx/>
                <a:uFillTx/>
                <a:latin typeface="Acumin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EKIPA:</a:t>
            </a:r>
            <a:endParaRPr lang="pl-PL" sz="3600" b="0" i="1" u="none" strike="noStrike" dirty="0">
              <a:solidFill>
                <a:srgbClr val="0D0D0D"/>
              </a:solidFill>
              <a:effectLst/>
              <a:latin typeface="Acumin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609FA46-8F07-C1A1-8A8A-A4FE942F12D7}"/>
              </a:ext>
            </a:extLst>
          </p:cNvPr>
          <p:cNvSpPr txBox="1"/>
          <p:nvPr/>
        </p:nvSpPr>
        <p:spPr>
          <a:xfrm>
            <a:off x="5937111" y="292138"/>
            <a:ext cx="5216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DD04"/>
                </a:solidFill>
                <a:effectLst/>
                <a:uLnTx/>
                <a:uFillTx/>
                <a:latin typeface="Acumin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OBSADA:</a:t>
            </a:r>
            <a:endParaRPr lang="pl-PL" sz="3600" b="0" i="1" u="none" strike="noStrike" dirty="0">
              <a:solidFill>
                <a:srgbClr val="0D0D0D"/>
              </a:solidFill>
              <a:effectLst/>
              <a:latin typeface="Acumin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3685660-BBD1-1535-941E-9E3E10740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004981"/>
              </p:ext>
            </p:extLst>
          </p:nvPr>
        </p:nvGraphicFramePr>
        <p:xfrm>
          <a:off x="6053257" y="2750468"/>
          <a:ext cx="6033969" cy="412586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76281">
                  <a:extLst>
                    <a:ext uri="{9D8B030D-6E8A-4147-A177-3AD203B41FA5}">
                      <a16:colId xmlns:a16="http://schemas.microsoft.com/office/drawing/2014/main" val="883007250"/>
                    </a:ext>
                  </a:extLst>
                </a:gridCol>
                <a:gridCol w="176053">
                  <a:extLst>
                    <a:ext uri="{9D8B030D-6E8A-4147-A177-3AD203B41FA5}">
                      <a16:colId xmlns:a16="http://schemas.microsoft.com/office/drawing/2014/main" val="2210212556"/>
                    </a:ext>
                  </a:extLst>
                </a:gridCol>
                <a:gridCol w="4181635">
                  <a:extLst>
                    <a:ext uri="{9D8B030D-6E8A-4147-A177-3AD203B41FA5}">
                      <a16:colId xmlns:a16="http://schemas.microsoft.com/office/drawing/2014/main" val="3177590995"/>
                    </a:ext>
                  </a:extLst>
                </a:gridCol>
              </a:tblGrid>
              <a:tr h="20590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cumin Pro" panose="020B0504020202020204" pitchFamily="34" charset="0"/>
                        </a:rPr>
                        <a:t>Reżyser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Zacharias MAVROEIDIS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>
                          <a:effectLst/>
                        </a:rPr>
                        <a:t>Zacharias MAVROEIDIS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1824556408"/>
                  </a:ext>
                </a:extLst>
              </a:tr>
              <a:tr h="22271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Acumin Pro" panose="020B0504020202020204" pitchFamily="34" charset="0"/>
                        </a:rPr>
                        <a:t>Scenariusz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Zacharias MAVROEIDIS &amp; Xenofon CHALATSIS 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</a:rPr>
                        <a:t>Zacharias MAVROEIDIS &amp; Xenofon CHALATSIS 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3926119258"/>
                  </a:ext>
                </a:extLst>
              </a:tr>
              <a:tr h="230932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Acumin Pro" panose="020B0504020202020204" pitchFamily="34" charset="0"/>
                        </a:rPr>
                        <a:t>Producent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Ioanna BOLOMYTI (Atalante S.A.)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 err="1">
                          <a:effectLst/>
                        </a:rPr>
                        <a:t>Ioanna</a:t>
                      </a:r>
                      <a:r>
                        <a:rPr lang="pl-PL" sz="1200" b="1" u="none" strike="noStrike" dirty="0">
                          <a:effectLst/>
                        </a:rPr>
                        <a:t> BOLOMYTI (</a:t>
                      </a:r>
                      <a:r>
                        <a:rPr lang="pl-PL" sz="1200" b="1" u="none" strike="noStrike" dirty="0" err="1">
                          <a:effectLst/>
                        </a:rPr>
                        <a:t>Atalante</a:t>
                      </a:r>
                      <a:r>
                        <a:rPr lang="pl-PL" sz="1200" b="1" u="none" strike="noStrike" dirty="0">
                          <a:effectLst/>
                        </a:rPr>
                        <a:t> S.A.)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643374978"/>
                  </a:ext>
                </a:extLst>
              </a:tr>
              <a:tr h="226268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Acumin Pro" panose="020B0504020202020204" pitchFamily="34" charset="0"/>
                        </a:rPr>
                        <a:t>Producent wykonawczy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Lina YANNOPOULOU (Argonauts S.A.) 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>
                          <a:effectLst/>
                        </a:rPr>
                        <a:t>Lina YANNOPOULOU (</a:t>
                      </a:r>
                      <a:r>
                        <a:rPr lang="pl-PL" sz="1200" b="1" u="none" strike="noStrike" dirty="0" err="1">
                          <a:effectLst/>
                        </a:rPr>
                        <a:t>Argonauts</a:t>
                      </a:r>
                      <a:r>
                        <a:rPr lang="pl-PL" sz="1200" b="1" u="none" strike="noStrike" dirty="0">
                          <a:effectLst/>
                        </a:rPr>
                        <a:t> S.A.) 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17556494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cumin Pro" panose="020B0504020202020204" pitchFamily="34" charset="0"/>
                        </a:rPr>
                        <a:t>Zdjęcia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Theodoros MIHOPOULOS Gfc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</a:rPr>
                        <a:t>Theodoros MIHOPOULOS Gfc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2487724117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cumin Pro" panose="020B0504020202020204" pitchFamily="34" charset="0"/>
                        </a:rPr>
                        <a:t>Montaż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Livia NEROUTSOPOULOU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</a:rPr>
                        <a:t>Livia NEROUTSOPOULOU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1390290521"/>
                  </a:ext>
                </a:extLst>
              </a:tr>
              <a:tr h="136513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cumin Pro" panose="020B0504020202020204" pitchFamily="34" charset="0"/>
                        </a:rPr>
                        <a:t>Kompozytor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Ted REGKLIS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</a:rPr>
                        <a:t>Ted REGKLIS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1233991856"/>
                  </a:ext>
                </a:extLst>
              </a:tr>
              <a:tr h="20590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cumin Pro" panose="020B0504020202020204" pitchFamily="34" charset="0"/>
                        </a:rPr>
                        <a:t>Scenografia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Aliki KOUVAKA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</a:rPr>
                        <a:t>Aliki KOUVAKA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3438832505"/>
                  </a:ext>
                </a:extLst>
              </a:tr>
              <a:tr h="20590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cumin Pro" panose="020B0504020202020204" pitchFamily="34" charset="0"/>
                        </a:rPr>
                        <a:t>Dźwięk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Stefanos EFTHYMIOU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</a:rPr>
                        <a:t>Stefanos EFTHYMIOU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3223139151"/>
                  </a:ext>
                </a:extLst>
              </a:tr>
              <a:tr h="260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Acumin Pro" panose="020B0504020202020204" pitchFamily="34" charset="0"/>
                        </a:rPr>
                        <a:t>1. asystent reżysera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Dafni KIRIAKIDOU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</a:rPr>
                        <a:t>Dafni KIRIAKIDOU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4125076818"/>
                  </a:ext>
                </a:extLst>
              </a:tr>
              <a:tr h="20590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Acumin Pro" panose="020B0504020202020204" pitchFamily="34" charset="0"/>
                        </a:rPr>
                        <a:t>Kierownik produkcji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Georgia DEMESTIHA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</a:rPr>
                        <a:t>Georgia DEMESTIHA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905791604"/>
                  </a:ext>
                </a:extLst>
              </a:tr>
              <a:tr h="2216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cumin Pro" panose="020B0504020202020204" pitchFamily="34" charset="0"/>
                        </a:rPr>
                        <a:t>Produkcja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Atalante Productions S.A.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 err="1">
                          <a:effectLst/>
                        </a:rPr>
                        <a:t>Atalante</a:t>
                      </a:r>
                      <a:r>
                        <a:rPr lang="pl-PL" sz="1200" b="1" u="none" strike="noStrike" dirty="0">
                          <a:effectLst/>
                        </a:rPr>
                        <a:t> </a:t>
                      </a:r>
                      <a:r>
                        <a:rPr lang="pl-PL" sz="1200" b="1" u="none" strike="noStrike" dirty="0" err="1">
                          <a:effectLst/>
                        </a:rPr>
                        <a:t>Productions</a:t>
                      </a:r>
                      <a:r>
                        <a:rPr lang="pl-PL" sz="1200" b="1" u="none" strike="noStrike" dirty="0">
                          <a:effectLst/>
                        </a:rPr>
                        <a:t> S.A.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10692646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Acumin Pro" panose="020B0504020202020204" pitchFamily="34" charset="0"/>
                        </a:rPr>
                        <a:t>Co-produkcja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Argonauts Productions S.A., ERT S.A.,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u="none" strike="noStrike">
                          <a:effectLst/>
                          <a:latin typeface="Acumin Pro" panose="020B0504020202020204" pitchFamily="34" charset="0"/>
                        </a:rPr>
                        <a:t>Athens Productions S.A., Zacharias MAVROEIDIS  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 err="1">
                          <a:effectLst/>
                        </a:rPr>
                        <a:t>Argonauts</a:t>
                      </a:r>
                      <a:r>
                        <a:rPr lang="pl-PL" sz="1200" b="1" u="none" strike="noStrike" dirty="0">
                          <a:effectLst/>
                        </a:rPr>
                        <a:t> </a:t>
                      </a:r>
                      <a:r>
                        <a:rPr lang="pl-PL" sz="1200" b="1" u="none" strike="noStrike" dirty="0" err="1">
                          <a:effectLst/>
                        </a:rPr>
                        <a:t>Productions</a:t>
                      </a:r>
                      <a:r>
                        <a:rPr lang="pl-PL" sz="1200" b="1" u="none" strike="noStrike" dirty="0">
                          <a:effectLst/>
                        </a:rPr>
                        <a:t> S.A., ERT S.A.,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u="none" strike="noStrike" dirty="0" err="1">
                          <a:effectLst/>
                        </a:rPr>
                        <a:t>Athens</a:t>
                      </a:r>
                      <a:r>
                        <a:rPr lang="pl-PL" sz="1200" b="1" u="none" strike="noStrike" dirty="0">
                          <a:effectLst/>
                        </a:rPr>
                        <a:t> </a:t>
                      </a:r>
                      <a:r>
                        <a:rPr lang="pl-PL" sz="1200" b="1" u="none" strike="noStrike" dirty="0" err="1">
                          <a:effectLst/>
                        </a:rPr>
                        <a:t>Productions</a:t>
                      </a:r>
                      <a:r>
                        <a:rPr lang="pl-PL" sz="1200" b="1" u="none" strike="noStrike" dirty="0">
                          <a:effectLst/>
                        </a:rPr>
                        <a:t> S.A., Zacharias MAVROEIDIS  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38118207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3171284367"/>
                  </a:ext>
                </a:extLst>
              </a:tr>
              <a:tr h="20002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Przy wsparciu finansowym 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Greek Film Centre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Przy wsparciu: 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Greek Cash </a:t>
                      </a:r>
                      <a:r>
                        <a:rPr lang="pl-P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Rebate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 Program by The </a:t>
                      </a:r>
                      <a:r>
                        <a:rPr lang="pl-P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National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 Centre Of </a:t>
                      </a:r>
                      <a:r>
                        <a:rPr lang="pl-P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Audiovisual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 Media And </a:t>
                      </a:r>
                      <a:r>
                        <a:rPr lang="pl-P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Communication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 (EKOME)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/>
                </a:tc>
                <a:tc hMerge="1">
                  <a:txBody>
                    <a:bodyPr/>
                    <a:lstStyle/>
                    <a:p>
                      <a:endParaRPr lang="pl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ktivGrotesk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2899841806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-webkit-standard"/>
                      </a:endParaRPr>
                    </a:p>
                  </a:txBody>
                  <a:tcPr marL="5688" marR="5688" marT="5688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867276400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573412E6-8432-37D3-F384-7220D2E9B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247" y="2101334"/>
            <a:ext cx="261445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GB">
              <a:latin typeface="Acumin Pro" panose="020B0504020202020204" pitchFamily="34" charset="0"/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3E62138-818D-93EE-827B-02C3D338D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268888"/>
              </p:ext>
            </p:extLst>
          </p:nvPr>
        </p:nvGraphicFramePr>
        <p:xfrm>
          <a:off x="6053257" y="933209"/>
          <a:ext cx="5216004" cy="11144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49553">
                  <a:extLst>
                    <a:ext uri="{9D8B030D-6E8A-4147-A177-3AD203B41FA5}">
                      <a16:colId xmlns:a16="http://schemas.microsoft.com/office/drawing/2014/main" val="883007250"/>
                    </a:ext>
                  </a:extLst>
                </a:gridCol>
                <a:gridCol w="3566451">
                  <a:extLst>
                    <a:ext uri="{9D8B030D-6E8A-4147-A177-3AD203B41FA5}">
                      <a16:colId xmlns:a16="http://schemas.microsoft.com/office/drawing/2014/main" val="3177590995"/>
                    </a:ext>
                  </a:extLst>
                </a:gridCol>
              </a:tblGrid>
              <a:tr h="20590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Demosthenes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 err="1">
                          <a:effectLst/>
                          <a:latin typeface="Acumin Pro" panose="020B0504020202020204" pitchFamily="34" charset="0"/>
                        </a:rPr>
                        <a:t>Yorgos</a:t>
                      </a:r>
                      <a:r>
                        <a:rPr lang="pl-PL" sz="1200" b="1" u="none" strike="noStrike" dirty="0">
                          <a:effectLst/>
                          <a:latin typeface="Acumin Pro" panose="020B0504020202020204" pitchFamily="34" charset="0"/>
                        </a:rPr>
                        <a:t> </a:t>
                      </a:r>
                      <a:r>
                        <a:rPr lang="pl-PL" sz="1200" b="1" u="none" strike="noStrike" dirty="0" err="1">
                          <a:effectLst/>
                          <a:latin typeface="Acumin Pro" panose="020B0504020202020204" pitchFamily="34" charset="0"/>
                        </a:rPr>
                        <a:t>Tsiantoulas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1824556408"/>
                  </a:ext>
                </a:extLst>
              </a:tr>
              <a:tr h="22271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Nikitas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>
                          <a:effectLst/>
                          <a:latin typeface="Acumin Pro" panose="020B0504020202020204" pitchFamily="34" charset="0"/>
                        </a:rPr>
                        <a:t> Andreas </a:t>
                      </a:r>
                      <a:r>
                        <a:rPr lang="pl-PL" sz="1200" b="1" u="none" strike="noStrike" dirty="0" err="1">
                          <a:effectLst/>
                          <a:latin typeface="Acumin Pro" panose="020B0504020202020204" pitchFamily="34" charset="0"/>
                        </a:rPr>
                        <a:t>Lampropoulos</a:t>
                      </a:r>
                      <a:r>
                        <a:rPr lang="pl-PL" sz="1200" b="1" u="none" strike="noStrike" dirty="0">
                          <a:effectLst/>
                          <a:latin typeface="Acumin Pro" panose="020B0504020202020204" pitchFamily="34" charset="0"/>
                        </a:rPr>
                        <a:t> 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3926119258"/>
                  </a:ext>
                </a:extLst>
              </a:tr>
              <a:tr h="230932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Panos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 err="1">
                          <a:effectLst/>
                          <a:latin typeface="Acumin Pro" panose="020B0504020202020204" pitchFamily="34" charset="0"/>
                        </a:rPr>
                        <a:t>Nikolas</a:t>
                      </a:r>
                      <a:r>
                        <a:rPr lang="pl-PL" sz="1200" b="1" u="none" strike="noStrike" dirty="0">
                          <a:effectLst/>
                          <a:latin typeface="Acumin Pro" panose="020B0504020202020204" pitchFamily="34" charset="0"/>
                        </a:rPr>
                        <a:t> </a:t>
                      </a:r>
                      <a:r>
                        <a:rPr lang="pl-PL" sz="1200" b="1" u="none" strike="noStrike" dirty="0" err="1">
                          <a:effectLst/>
                          <a:latin typeface="Acumin Pro" panose="020B0504020202020204" pitchFamily="34" charset="0"/>
                        </a:rPr>
                        <a:t>Mihas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643374978"/>
                  </a:ext>
                </a:extLst>
              </a:tr>
              <a:tr h="226268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Kaiti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 err="1">
                          <a:effectLst/>
                          <a:latin typeface="Acumin Pro" panose="020B0504020202020204" pitchFamily="34" charset="0"/>
                        </a:rPr>
                        <a:t>Roubini</a:t>
                      </a:r>
                      <a:r>
                        <a:rPr lang="pl-PL" sz="1200" b="1" u="none" strike="noStrike" dirty="0">
                          <a:effectLst/>
                          <a:latin typeface="Acumin Pro" panose="020B0504020202020204" pitchFamily="34" charset="0"/>
                        </a:rPr>
                        <a:t> </a:t>
                      </a:r>
                      <a:r>
                        <a:rPr lang="pl-PL" sz="1200" b="1" u="none" strike="noStrike" dirty="0" err="1">
                          <a:effectLst/>
                          <a:latin typeface="Acumin Pro" panose="020B0504020202020204" pitchFamily="34" charset="0"/>
                        </a:rPr>
                        <a:t>Vasilakopoulou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cumin Pro" panose="020B0504020202020204" pitchFamily="34" charset="0"/>
                      </a:endParaRP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17556494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Thymios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 </a:t>
                      </a:r>
                      <a:r>
                        <a:rPr lang="pl-P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Vasilis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 </a:t>
                      </a:r>
                      <a:r>
                        <a:rPr lang="pl-P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Tsigristaris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cumin Pro" panose="020B0504020202020204" pitchFamily="34" charset="0"/>
                        </a:rPr>
                        <a:t> </a:t>
                      </a:r>
                    </a:p>
                  </a:txBody>
                  <a:tcPr marL="5688" marR="5688" marT="5688" marB="0" anchor="b"/>
                </a:tc>
                <a:extLst>
                  <a:ext uri="{0D108BD9-81ED-4DB2-BD59-A6C34878D82A}">
                    <a16:rowId xmlns:a16="http://schemas.microsoft.com/office/drawing/2014/main" val="2487724117"/>
                  </a:ext>
                </a:extLst>
              </a:tr>
            </a:tbl>
          </a:graphicData>
        </a:graphic>
      </p:graphicFrame>
      <p:pic>
        <p:nvPicPr>
          <p:cNvPr id="15" name="Obraz 14">
            <a:extLst>
              <a:ext uri="{FF2B5EF4-FFF2-40B4-BE49-F238E27FC236}">
                <a16:creationId xmlns:a16="http://schemas.microsoft.com/office/drawing/2014/main" id="{D4B1A18A-B203-EE31-577B-8F07E4975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50" r="29654"/>
          <a:stretch/>
        </p:blipFill>
        <p:spPr>
          <a:xfrm>
            <a:off x="418437" y="297347"/>
            <a:ext cx="5225125" cy="626851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61E050D-69AB-FF17-6DF3-218AEE7C20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989" y="289717"/>
            <a:ext cx="944463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36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4263F0B-9685-8339-5366-F0DD280BE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51401" y="-3092451"/>
            <a:ext cx="747509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GB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AC1A743-689E-575A-C703-9AF2D4BB8E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D04"/>
          </a:solidFill>
          <a:ln>
            <a:solidFill>
              <a:srgbClr val="FFDD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GB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0E68A1-648C-19D2-8464-47D8C87126D0}"/>
              </a:ext>
            </a:extLst>
          </p:cNvPr>
          <p:cNvSpPr txBox="1"/>
          <p:nvPr/>
        </p:nvSpPr>
        <p:spPr>
          <a:xfrm>
            <a:off x="-5" y="51818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GB" sz="3600" b="1" dirty="0">
                <a:latin typeface="Acumin Pro" panose="020B0504020202020204" pitchFamily="34" charset="0"/>
              </a:rPr>
              <a:t>DYSTRYBUCJA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E0B5977-D4B5-E1F1-1A65-4CC130C2C290}"/>
              </a:ext>
            </a:extLst>
          </p:cNvPr>
          <p:cNvSpPr txBox="1"/>
          <p:nvPr/>
        </p:nvSpPr>
        <p:spPr>
          <a:xfrm>
            <a:off x="6709173" y="4071717"/>
            <a:ext cx="548282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cumin Pro" panose="020B0504020202020204" pitchFamily="34" charset="0"/>
              </a:rPr>
              <a:t>KONTAKT Z MEDIAMI: </a:t>
            </a:r>
          </a:p>
          <a:p>
            <a:r>
              <a:rPr lang="pl-PL" sz="1600" dirty="0">
                <a:latin typeface="Acumin Pro" panose="020B0504020202020204" pitchFamily="34" charset="0"/>
              </a:rPr>
              <a:t>Łukasz Wysocki</a:t>
            </a:r>
            <a:br>
              <a:rPr lang="pl-PL" sz="1600" dirty="0">
                <a:latin typeface="Acumin Pro" panose="020B0504020202020204" pitchFamily="34" charset="0"/>
              </a:rPr>
            </a:br>
            <a:r>
              <a:rPr lang="pl-PL" sz="1600" dirty="0">
                <a:latin typeface="Acumin Pro" panose="020B0504020202020204" pitchFamily="34" charset="0"/>
              </a:rPr>
              <a:t>Director Marketing &amp; Business Development</a:t>
            </a:r>
          </a:p>
          <a:p>
            <a:r>
              <a:rPr lang="pl-PL" sz="1600" dirty="0">
                <a:latin typeface="Acumin Pro" panose="020B0504020202020204" pitchFamily="34" charset="0"/>
              </a:rPr>
              <a:t>m. +48 572 272 194 </a:t>
            </a:r>
          </a:p>
          <a:p>
            <a:r>
              <a:rPr lang="pl-PL" sz="1600" dirty="0">
                <a:latin typeface="Acumin Pro" panose="020B0504020202020204" pitchFamily="34" charset="0"/>
              </a:rPr>
              <a:t>e. </a:t>
            </a:r>
            <a:r>
              <a:rPr lang="pl-PL" sz="1600" dirty="0" err="1">
                <a:latin typeface="Acumin Pro" panose="020B0504020202020204" pitchFamily="34" charset="0"/>
              </a:rPr>
              <a:t>wysocki@out.tv</a:t>
            </a:r>
            <a:endParaRPr lang="pl-PL" sz="1600" dirty="0">
              <a:latin typeface="Acumin Pro" panose="020B05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8D73C92-96FA-91AA-8A87-4C3BBF2514E6}"/>
              </a:ext>
            </a:extLst>
          </p:cNvPr>
          <p:cNvSpPr txBox="1"/>
          <p:nvPr/>
        </p:nvSpPr>
        <p:spPr>
          <a:xfrm>
            <a:off x="3109907" y="4071717"/>
            <a:ext cx="29860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cumin Pro" panose="020B0504020202020204" pitchFamily="34" charset="0"/>
              </a:rPr>
              <a:t>SPRZEDAŻ:</a:t>
            </a:r>
          </a:p>
          <a:p>
            <a:r>
              <a:rPr lang="pl-PL" sz="1600" dirty="0">
                <a:latin typeface="Acumin Pro" panose="020B0504020202020204" pitchFamily="34" charset="0"/>
              </a:rPr>
              <a:t>Jakub Mróz</a:t>
            </a:r>
            <a:br>
              <a:rPr lang="pl-PL" sz="1600" dirty="0">
                <a:latin typeface="Acumin Pro" panose="020B0504020202020204" pitchFamily="34" charset="0"/>
              </a:rPr>
            </a:br>
            <a:r>
              <a:rPr lang="pl-PL" sz="1600" dirty="0">
                <a:latin typeface="Acumin Pro" panose="020B0504020202020204" pitchFamily="34" charset="0"/>
              </a:rPr>
              <a:t>CEO</a:t>
            </a:r>
          </a:p>
          <a:p>
            <a:r>
              <a:rPr lang="pl-PL" sz="1600" dirty="0">
                <a:latin typeface="Acumin Pro" panose="020B0504020202020204" pitchFamily="34" charset="0"/>
              </a:rPr>
              <a:t>m. +48 515 270 800 </a:t>
            </a:r>
          </a:p>
          <a:p>
            <a:r>
              <a:rPr lang="pl-PL" sz="1600" dirty="0">
                <a:latin typeface="Acumin Pro" panose="020B0504020202020204" pitchFamily="34" charset="0"/>
              </a:rPr>
              <a:t>e. </a:t>
            </a:r>
            <a:r>
              <a:rPr lang="pl-PL" sz="1600" dirty="0" err="1">
                <a:latin typeface="Acumin Pro" panose="020B0504020202020204" pitchFamily="34" charset="0"/>
              </a:rPr>
              <a:t>jakub.mroz@tongariro.pl</a:t>
            </a:r>
            <a:endParaRPr lang="pl-PL" sz="1600" dirty="0">
              <a:latin typeface="Acumin Pro" panose="020B050402020202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F8378C8-2322-AF8C-04F9-042F223E3A4F}"/>
              </a:ext>
            </a:extLst>
          </p:cNvPr>
          <p:cNvSpPr txBox="1"/>
          <p:nvPr/>
        </p:nvSpPr>
        <p:spPr>
          <a:xfrm>
            <a:off x="-5" y="5814404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latin typeface="Acumin Pro" panose="020B0504020202020204" pitchFamily="34" charset="0"/>
              </a:rPr>
              <a:t>Tongariro Releasing Sp. z o.o.</a:t>
            </a:r>
          </a:p>
          <a:p>
            <a:pPr algn="ctr"/>
            <a:r>
              <a:rPr lang="pl-PL" sz="1600" dirty="0">
                <a:latin typeface="Acumin Pro" panose="020B0504020202020204" pitchFamily="34" charset="0"/>
              </a:rPr>
              <a:t>Ul. Wrocławska 21/18a, 61-838 Poznań</a:t>
            </a:r>
          </a:p>
          <a:p>
            <a:pPr algn="ctr"/>
            <a:r>
              <a:rPr lang="pl-PL" sz="1600" dirty="0" err="1">
                <a:latin typeface="Acumin Pro" panose="020B0504020202020204" pitchFamily="34" charset="0"/>
              </a:rPr>
              <a:t>www.tongariro.pl</a:t>
            </a:r>
            <a:endParaRPr lang="pl-PL" sz="1600" dirty="0">
              <a:latin typeface="Acumin Pro" panose="020B0504020202020204" pitchFamily="34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D18F8A63-3B7C-CE26-49F9-C891DF5EA1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134" y="1474230"/>
            <a:ext cx="3067723" cy="209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800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</TotalTime>
  <Words>1495</Words>
  <Application>Microsoft Macintosh PowerPoint</Application>
  <PresentationFormat>Panoramiczny</PresentationFormat>
  <Paragraphs>101</Paragraphs>
  <Slides>10</Slides>
  <Notes>0</Notes>
  <HiddenSlides>1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Acumin Pro</vt:lpstr>
      <vt:lpstr>Aptos</vt:lpstr>
      <vt:lpstr>Aptos Display</vt:lpstr>
      <vt:lpstr>Arial</vt:lpstr>
      <vt:lpstr>Century Gothic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Łukasz Wysocki</dc:creator>
  <cp:lastModifiedBy>Łukasz Wysocki</cp:lastModifiedBy>
  <cp:revision>5</cp:revision>
  <dcterms:created xsi:type="dcterms:W3CDTF">2024-04-23T07:06:46Z</dcterms:created>
  <dcterms:modified xsi:type="dcterms:W3CDTF">2024-07-09T09:29:50Z</dcterms:modified>
</cp:coreProperties>
</file>